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57" r:id="rId4"/>
    <p:sldId id="267" r:id="rId5"/>
    <p:sldId id="258" r:id="rId6"/>
    <p:sldId id="260" r:id="rId7"/>
    <p:sldId id="263" r:id="rId8"/>
    <p:sldId id="264" r:id="rId9"/>
    <p:sldId id="268" r:id="rId1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0" d="100"/>
          <a:sy n="60"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fa-I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a:xfrm>
            <a:off x="6553200" y="6356350"/>
            <a:ext cx="2133600" cy="365125"/>
          </a:xfrm>
          <a:prstGeom prst="rect">
            <a:avLst/>
          </a:prstGeom>
        </p:spPr>
        <p:txBody>
          <a:bodyPr/>
          <a:lstStyle/>
          <a:p>
            <a:fld id="{3E6BD53C-0CA7-4424-A0C5-609D511C8D16}" type="datetimeFigureOut">
              <a:rPr lang="fa-IR" smtClean="0"/>
              <a:pPr/>
              <a:t>1436/03/29</a:t>
            </a:fld>
            <a:endParaRPr lang="fa-I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fa-IR"/>
          </a:p>
        </p:txBody>
      </p:sp>
      <p:sp>
        <p:nvSpPr>
          <p:cNvPr id="6" name="Slide Number Placeholder 5"/>
          <p:cNvSpPr>
            <a:spLocks noGrp="1"/>
          </p:cNvSpPr>
          <p:nvPr>
            <p:ph type="sldNum" sz="quarter" idx="12"/>
          </p:nvPr>
        </p:nvSpPr>
        <p:spPr>
          <a:xfrm>
            <a:off x="457200" y="6356350"/>
            <a:ext cx="2133600" cy="365125"/>
          </a:xfrm>
          <a:prstGeom prst="rect">
            <a:avLst/>
          </a:prstGeom>
        </p:spPr>
        <p:txBody>
          <a:bodyPr/>
          <a:lstStyle/>
          <a:p>
            <a:fld id="{885B7A23-2E15-4B55-AD19-A99A6B1BC851}"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a:xfrm>
            <a:off x="6553200" y="6356350"/>
            <a:ext cx="2133600" cy="365125"/>
          </a:xfrm>
          <a:prstGeom prst="rect">
            <a:avLst/>
          </a:prstGeom>
        </p:spPr>
        <p:txBody>
          <a:bodyPr/>
          <a:lstStyle/>
          <a:p>
            <a:fld id="{3E6BD53C-0CA7-4424-A0C5-609D511C8D16}" type="datetimeFigureOut">
              <a:rPr lang="fa-IR" smtClean="0"/>
              <a:pPr/>
              <a:t>1436/03/29</a:t>
            </a:fld>
            <a:endParaRPr lang="fa-I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fa-IR"/>
          </a:p>
        </p:txBody>
      </p:sp>
      <p:sp>
        <p:nvSpPr>
          <p:cNvPr id="6" name="Slide Number Placeholder 5"/>
          <p:cNvSpPr>
            <a:spLocks noGrp="1"/>
          </p:cNvSpPr>
          <p:nvPr>
            <p:ph type="sldNum" sz="quarter" idx="12"/>
          </p:nvPr>
        </p:nvSpPr>
        <p:spPr>
          <a:xfrm>
            <a:off x="457200" y="6356350"/>
            <a:ext cx="2133600" cy="365125"/>
          </a:xfrm>
          <a:prstGeom prst="rect">
            <a:avLst/>
          </a:prstGeom>
        </p:spPr>
        <p:txBody>
          <a:bodyPr/>
          <a:lstStyle/>
          <a:p>
            <a:fld id="{885B7A23-2E15-4B55-AD19-A99A6B1BC851}"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a:xfrm>
            <a:off x="6553200" y="6356350"/>
            <a:ext cx="2133600" cy="365125"/>
          </a:xfrm>
          <a:prstGeom prst="rect">
            <a:avLst/>
          </a:prstGeom>
        </p:spPr>
        <p:txBody>
          <a:bodyPr/>
          <a:lstStyle/>
          <a:p>
            <a:fld id="{3E6BD53C-0CA7-4424-A0C5-609D511C8D16}" type="datetimeFigureOut">
              <a:rPr lang="fa-IR" smtClean="0"/>
              <a:pPr/>
              <a:t>1436/03/29</a:t>
            </a:fld>
            <a:endParaRPr lang="fa-I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fa-IR"/>
          </a:p>
        </p:txBody>
      </p:sp>
      <p:sp>
        <p:nvSpPr>
          <p:cNvPr id="6" name="Slide Number Placeholder 5"/>
          <p:cNvSpPr>
            <a:spLocks noGrp="1"/>
          </p:cNvSpPr>
          <p:nvPr>
            <p:ph type="sldNum" sz="quarter" idx="12"/>
          </p:nvPr>
        </p:nvSpPr>
        <p:spPr>
          <a:xfrm>
            <a:off x="457200" y="6356350"/>
            <a:ext cx="2133600" cy="365125"/>
          </a:xfrm>
          <a:prstGeom prst="rect">
            <a:avLst/>
          </a:prstGeom>
        </p:spPr>
        <p:txBody>
          <a:bodyPr/>
          <a:lstStyle/>
          <a:p>
            <a:fld id="{885B7A23-2E15-4B55-AD19-A99A6B1BC851}"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a:xfrm>
            <a:off x="6553200" y="6356350"/>
            <a:ext cx="2133600" cy="365125"/>
          </a:xfrm>
          <a:prstGeom prst="rect">
            <a:avLst/>
          </a:prstGeom>
        </p:spPr>
        <p:txBody>
          <a:bodyPr/>
          <a:lstStyle/>
          <a:p>
            <a:fld id="{3E6BD53C-0CA7-4424-A0C5-609D511C8D16}" type="datetimeFigureOut">
              <a:rPr lang="fa-IR" smtClean="0"/>
              <a:pPr/>
              <a:t>1436/03/29</a:t>
            </a:fld>
            <a:endParaRPr lang="fa-I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fa-IR"/>
          </a:p>
        </p:txBody>
      </p:sp>
      <p:sp>
        <p:nvSpPr>
          <p:cNvPr id="6" name="Slide Number Placeholder 5"/>
          <p:cNvSpPr>
            <a:spLocks noGrp="1"/>
          </p:cNvSpPr>
          <p:nvPr>
            <p:ph type="sldNum" sz="quarter" idx="12"/>
          </p:nvPr>
        </p:nvSpPr>
        <p:spPr>
          <a:xfrm>
            <a:off x="457200" y="6356350"/>
            <a:ext cx="2133600" cy="365125"/>
          </a:xfrm>
          <a:prstGeom prst="rect">
            <a:avLst/>
          </a:prstGeom>
        </p:spPr>
        <p:txBody>
          <a:bodyPr/>
          <a:lstStyle/>
          <a:p>
            <a:fld id="{885B7A23-2E15-4B55-AD19-A99A6B1BC851}"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53200" y="6356350"/>
            <a:ext cx="2133600" cy="365125"/>
          </a:xfrm>
          <a:prstGeom prst="rect">
            <a:avLst/>
          </a:prstGeom>
        </p:spPr>
        <p:txBody>
          <a:bodyPr/>
          <a:lstStyle/>
          <a:p>
            <a:fld id="{3E6BD53C-0CA7-4424-A0C5-609D511C8D16}" type="datetimeFigureOut">
              <a:rPr lang="fa-IR" smtClean="0"/>
              <a:pPr/>
              <a:t>1436/03/29</a:t>
            </a:fld>
            <a:endParaRPr lang="fa-I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fa-IR"/>
          </a:p>
        </p:txBody>
      </p:sp>
      <p:sp>
        <p:nvSpPr>
          <p:cNvPr id="6" name="Slide Number Placeholder 5"/>
          <p:cNvSpPr>
            <a:spLocks noGrp="1"/>
          </p:cNvSpPr>
          <p:nvPr>
            <p:ph type="sldNum" sz="quarter" idx="12"/>
          </p:nvPr>
        </p:nvSpPr>
        <p:spPr>
          <a:xfrm>
            <a:off x="457200" y="6356350"/>
            <a:ext cx="2133600" cy="365125"/>
          </a:xfrm>
          <a:prstGeom prst="rect">
            <a:avLst/>
          </a:prstGeom>
        </p:spPr>
        <p:txBody>
          <a:bodyPr/>
          <a:lstStyle/>
          <a:p>
            <a:fld id="{885B7A23-2E15-4B55-AD19-A99A6B1BC851}"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a:xfrm>
            <a:off x="6553200" y="6356350"/>
            <a:ext cx="2133600" cy="365125"/>
          </a:xfrm>
          <a:prstGeom prst="rect">
            <a:avLst/>
          </a:prstGeom>
        </p:spPr>
        <p:txBody>
          <a:bodyPr/>
          <a:lstStyle/>
          <a:p>
            <a:fld id="{3E6BD53C-0CA7-4424-A0C5-609D511C8D16}" type="datetimeFigureOut">
              <a:rPr lang="fa-IR" smtClean="0"/>
              <a:pPr/>
              <a:t>1436/03/29</a:t>
            </a:fld>
            <a:endParaRPr lang="fa-I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fa-IR"/>
          </a:p>
        </p:txBody>
      </p:sp>
      <p:sp>
        <p:nvSpPr>
          <p:cNvPr id="7" name="Slide Number Placeholder 6"/>
          <p:cNvSpPr>
            <a:spLocks noGrp="1"/>
          </p:cNvSpPr>
          <p:nvPr>
            <p:ph type="sldNum" sz="quarter" idx="12"/>
          </p:nvPr>
        </p:nvSpPr>
        <p:spPr>
          <a:xfrm>
            <a:off x="457200" y="6356350"/>
            <a:ext cx="2133600" cy="365125"/>
          </a:xfrm>
          <a:prstGeom prst="rect">
            <a:avLst/>
          </a:prstGeom>
        </p:spPr>
        <p:txBody>
          <a:bodyPr/>
          <a:lstStyle/>
          <a:p>
            <a:fld id="{885B7A23-2E15-4B55-AD19-A99A6B1BC851}"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a:xfrm>
            <a:off x="6553200" y="6356350"/>
            <a:ext cx="2133600" cy="365125"/>
          </a:xfrm>
          <a:prstGeom prst="rect">
            <a:avLst/>
          </a:prstGeom>
        </p:spPr>
        <p:txBody>
          <a:bodyPr/>
          <a:lstStyle/>
          <a:p>
            <a:fld id="{3E6BD53C-0CA7-4424-A0C5-609D511C8D16}" type="datetimeFigureOut">
              <a:rPr lang="fa-IR" smtClean="0"/>
              <a:pPr/>
              <a:t>1436/03/29</a:t>
            </a:fld>
            <a:endParaRPr lang="fa-I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fa-IR"/>
          </a:p>
        </p:txBody>
      </p:sp>
      <p:sp>
        <p:nvSpPr>
          <p:cNvPr id="9" name="Slide Number Placeholder 8"/>
          <p:cNvSpPr>
            <a:spLocks noGrp="1"/>
          </p:cNvSpPr>
          <p:nvPr>
            <p:ph type="sldNum" sz="quarter" idx="12"/>
          </p:nvPr>
        </p:nvSpPr>
        <p:spPr>
          <a:xfrm>
            <a:off x="457200" y="6356350"/>
            <a:ext cx="2133600" cy="365125"/>
          </a:xfrm>
          <a:prstGeom prst="rect">
            <a:avLst/>
          </a:prstGeom>
        </p:spPr>
        <p:txBody>
          <a:bodyPr/>
          <a:lstStyle/>
          <a:p>
            <a:fld id="{885B7A23-2E15-4B55-AD19-A99A6B1BC851}"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a-IR"/>
          </a:p>
        </p:txBody>
      </p:sp>
      <p:sp>
        <p:nvSpPr>
          <p:cNvPr id="3" name="Date Placeholder 2"/>
          <p:cNvSpPr>
            <a:spLocks noGrp="1"/>
          </p:cNvSpPr>
          <p:nvPr>
            <p:ph type="dt" sz="half" idx="10"/>
          </p:nvPr>
        </p:nvSpPr>
        <p:spPr>
          <a:xfrm>
            <a:off x="6553200" y="6356350"/>
            <a:ext cx="2133600" cy="365125"/>
          </a:xfrm>
          <a:prstGeom prst="rect">
            <a:avLst/>
          </a:prstGeom>
        </p:spPr>
        <p:txBody>
          <a:bodyPr/>
          <a:lstStyle/>
          <a:p>
            <a:fld id="{3E6BD53C-0CA7-4424-A0C5-609D511C8D16}" type="datetimeFigureOut">
              <a:rPr lang="fa-IR" smtClean="0"/>
              <a:pPr/>
              <a:t>1436/03/29</a:t>
            </a:fld>
            <a:endParaRPr lang="fa-I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fa-IR"/>
          </a:p>
        </p:txBody>
      </p:sp>
      <p:sp>
        <p:nvSpPr>
          <p:cNvPr id="5" name="Slide Number Placeholder 4"/>
          <p:cNvSpPr>
            <a:spLocks noGrp="1"/>
          </p:cNvSpPr>
          <p:nvPr>
            <p:ph type="sldNum" sz="quarter" idx="12"/>
          </p:nvPr>
        </p:nvSpPr>
        <p:spPr>
          <a:xfrm>
            <a:off x="457200" y="6356350"/>
            <a:ext cx="2133600" cy="365125"/>
          </a:xfrm>
          <a:prstGeom prst="rect">
            <a:avLst/>
          </a:prstGeom>
        </p:spPr>
        <p:txBody>
          <a:bodyPr/>
          <a:lstStyle/>
          <a:p>
            <a:fld id="{885B7A23-2E15-4B55-AD19-A99A6B1BC851}"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53200" y="6356350"/>
            <a:ext cx="2133600" cy="365125"/>
          </a:xfrm>
          <a:prstGeom prst="rect">
            <a:avLst/>
          </a:prstGeom>
        </p:spPr>
        <p:txBody>
          <a:bodyPr/>
          <a:lstStyle/>
          <a:p>
            <a:fld id="{3E6BD53C-0CA7-4424-A0C5-609D511C8D16}" type="datetimeFigureOut">
              <a:rPr lang="fa-IR" smtClean="0"/>
              <a:pPr/>
              <a:t>1436/03/29</a:t>
            </a:fld>
            <a:endParaRPr lang="fa-I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fa-IR"/>
          </a:p>
        </p:txBody>
      </p:sp>
      <p:sp>
        <p:nvSpPr>
          <p:cNvPr id="4" name="Slide Number Placeholder 3"/>
          <p:cNvSpPr>
            <a:spLocks noGrp="1"/>
          </p:cNvSpPr>
          <p:nvPr>
            <p:ph type="sldNum" sz="quarter" idx="12"/>
          </p:nvPr>
        </p:nvSpPr>
        <p:spPr>
          <a:xfrm>
            <a:off x="457200" y="6356350"/>
            <a:ext cx="2133600" cy="365125"/>
          </a:xfrm>
          <a:prstGeom prst="rect">
            <a:avLst/>
          </a:prstGeom>
        </p:spPr>
        <p:txBody>
          <a:bodyPr/>
          <a:lstStyle/>
          <a:p>
            <a:fld id="{885B7A23-2E15-4B55-AD19-A99A6B1BC851}"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53200" y="6356350"/>
            <a:ext cx="2133600" cy="365125"/>
          </a:xfrm>
          <a:prstGeom prst="rect">
            <a:avLst/>
          </a:prstGeom>
        </p:spPr>
        <p:txBody>
          <a:bodyPr/>
          <a:lstStyle/>
          <a:p>
            <a:fld id="{3E6BD53C-0CA7-4424-A0C5-609D511C8D16}" type="datetimeFigureOut">
              <a:rPr lang="fa-IR" smtClean="0"/>
              <a:pPr/>
              <a:t>1436/03/29</a:t>
            </a:fld>
            <a:endParaRPr lang="fa-I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fa-IR"/>
          </a:p>
        </p:txBody>
      </p:sp>
      <p:sp>
        <p:nvSpPr>
          <p:cNvPr id="7" name="Slide Number Placeholder 6"/>
          <p:cNvSpPr>
            <a:spLocks noGrp="1"/>
          </p:cNvSpPr>
          <p:nvPr>
            <p:ph type="sldNum" sz="quarter" idx="12"/>
          </p:nvPr>
        </p:nvSpPr>
        <p:spPr>
          <a:xfrm>
            <a:off x="457200" y="6356350"/>
            <a:ext cx="2133600" cy="365125"/>
          </a:xfrm>
          <a:prstGeom prst="rect">
            <a:avLst/>
          </a:prstGeom>
        </p:spPr>
        <p:txBody>
          <a:bodyPr/>
          <a:lstStyle/>
          <a:p>
            <a:fld id="{885B7A23-2E15-4B55-AD19-A99A6B1BC851}"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53200" y="6356350"/>
            <a:ext cx="2133600" cy="365125"/>
          </a:xfrm>
          <a:prstGeom prst="rect">
            <a:avLst/>
          </a:prstGeom>
        </p:spPr>
        <p:txBody>
          <a:bodyPr/>
          <a:lstStyle/>
          <a:p>
            <a:fld id="{3E6BD53C-0CA7-4424-A0C5-609D511C8D16}" type="datetimeFigureOut">
              <a:rPr lang="fa-IR" smtClean="0"/>
              <a:pPr/>
              <a:t>1436/03/29</a:t>
            </a:fld>
            <a:endParaRPr lang="fa-I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fa-IR"/>
          </a:p>
        </p:txBody>
      </p:sp>
      <p:sp>
        <p:nvSpPr>
          <p:cNvPr id="7" name="Slide Number Placeholder 6"/>
          <p:cNvSpPr>
            <a:spLocks noGrp="1"/>
          </p:cNvSpPr>
          <p:nvPr>
            <p:ph type="sldNum" sz="quarter" idx="12"/>
          </p:nvPr>
        </p:nvSpPr>
        <p:spPr>
          <a:xfrm>
            <a:off x="457200" y="6356350"/>
            <a:ext cx="2133600" cy="365125"/>
          </a:xfrm>
          <a:prstGeom prst="rect">
            <a:avLst/>
          </a:prstGeom>
        </p:spPr>
        <p:txBody>
          <a:bodyPr/>
          <a:lstStyle/>
          <a:p>
            <a:fld id="{885B7A23-2E15-4B55-AD19-A99A6B1BC851}"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685800"/>
            <a:ext cx="8229600" cy="4525963"/>
          </a:xfrm>
          <a:prstGeom prst="rect">
            <a:avLst/>
          </a:prstGeom>
        </p:spPr>
        <p:txBody>
          <a:bodyPr vert="horz" lIns="91440" tIns="45720" rIns="91440" bIns="45720" rtlCol="1">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a-IR" dirty="0"/>
          </a:p>
        </p:txBody>
      </p:sp>
      <p:pic>
        <p:nvPicPr>
          <p:cNvPr id="7" name="Picture 6" descr="http://t3.gstatic.com/images?q=tbn:ANd9GcSfMkJgAqn3TQ88yEfHbWdPnuSkjOIxpivrRIFWuq-4Dk1UKJNt"/>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1pPr>
      <a:lvl2pPr marL="742950" indent="-28575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2pPr>
      <a:lvl3pPr marL="1143000" indent="-2286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3pPr>
      <a:lvl4pPr marL="1600200" indent="-2286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4pPr>
      <a:lvl5pPr marL="2057400" indent="-2286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6" name="Picture 5" descr="http://t3.gstatic.com/images?q=tbn:ANd9GcSfMkJgAqn3TQ88yEfHbWdPnuSkjOIxpivrRIFWuq-4Dk1UKJNt"/>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TextBox 6"/>
          <p:cNvSpPr txBox="1"/>
          <p:nvPr/>
        </p:nvSpPr>
        <p:spPr>
          <a:xfrm>
            <a:off x="1295400" y="1143000"/>
            <a:ext cx="6629400" cy="3093154"/>
          </a:xfrm>
          <a:prstGeom prst="rect">
            <a:avLst/>
          </a:prstGeom>
          <a:noFill/>
        </p:spPr>
        <p:txBody>
          <a:bodyPr wrap="square" rtlCol="1">
            <a:spAutoFit/>
          </a:bodyPr>
          <a:lstStyle/>
          <a:p>
            <a:pPr algn="ctr"/>
            <a:r>
              <a:rPr lang="fa-IR" sz="4500" b="1" dirty="0" smtClean="0">
                <a:solidFill>
                  <a:schemeClr val="bg1"/>
                </a:solidFill>
                <a:cs typeface="B Titr" pitchFamily="2" charset="-78"/>
              </a:rPr>
              <a:t>هفت اصل طلايي</a:t>
            </a:r>
          </a:p>
          <a:p>
            <a:pPr algn="ctr"/>
            <a:endParaRPr lang="fa-IR" sz="4500" b="1" dirty="0" smtClean="0">
              <a:solidFill>
                <a:schemeClr val="bg1"/>
              </a:solidFill>
              <a:cs typeface="B Titr" pitchFamily="2" charset="-78"/>
            </a:endParaRPr>
          </a:p>
          <a:p>
            <a:pPr algn="ctr"/>
            <a:r>
              <a:rPr lang="fa-IR" sz="4500" b="1" dirty="0" smtClean="0">
                <a:solidFill>
                  <a:schemeClr val="bg1"/>
                </a:solidFill>
                <a:cs typeface="B Titr" pitchFamily="2" charset="-78"/>
              </a:rPr>
              <a:t>فلسفه برای کودکان</a:t>
            </a:r>
          </a:p>
          <a:p>
            <a:pPr algn="ctr"/>
            <a:endParaRPr lang="fa-IR" sz="3000" b="1" dirty="0">
              <a:solidFill>
                <a:schemeClr val="bg1"/>
              </a:solidFill>
              <a:cs typeface="B Titr" pitchFamily="2" charset="-78"/>
            </a:endParaRPr>
          </a:p>
          <a:p>
            <a:pPr algn="ctr"/>
            <a:endParaRPr lang="fa-IR" sz="3000" b="1" dirty="0" smtClean="0">
              <a:solidFill>
                <a:schemeClr val="bg1"/>
              </a:solidFill>
              <a:cs typeface="B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3139321"/>
          </a:xfrm>
          <a:prstGeom prst="rect">
            <a:avLst/>
          </a:prstGeom>
        </p:spPr>
        <p:txBody>
          <a:bodyPr wrap="square">
            <a:spAutoFit/>
          </a:bodyPr>
          <a:lstStyle/>
          <a:p>
            <a:pPr algn="ctr">
              <a:lnSpc>
                <a:spcPct val="90000"/>
              </a:lnSpc>
            </a:pPr>
            <a:r>
              <a:rPr lang="fa-IR" sz="2800" b="1" dirty="0" smtClean="0">
                <a:solidFill>
                  <a:schemeClr val="bg1"/>
                </a:solidFill>
                <a:cs typeface="B Zar" pitchFamily="2" charset="-78"/>
              </a:rPr>
              <a:t>اصل اول </a:t>
            </a:r>
          </a:p>
          <a:p>
            <a:pPr algn="ctr">
              <a:lnSpc>
                <a:spcPct val="90000"/>
              </a:lnSpc>
            </a:pPr>
            <a:endParaRPr lang="fa-IR" sz="2800" b="1" dirty="0" smtClean="0">
              <a:solidFill>
                <a:schemeClr val="bg1"/>
              </a:solidFill>
              <a:cs typeface="B Zar" pitchFamily="2" charset="-78"/>
            </a:endParaRPr>
          </a:p>
          <a:p>
            <a:pPr algn="ctr">
              <a:lnSpc>
                <a:spcPct val="90000"/>
              </a:lnSpc>
            </a:pPr>
            <a:r>
              <a:rPr lang="fa-IR" sz="3200" b="1" dirty="0" smtClean="0">
                <a:solidFill>
                  <a:schemeClr val="bg1"/>
                </a:solidFill>
                <a:cs typeface="B Zar" pitchFamily="2" charset="-78"/>
              </a:rPr>
              <a:t>هر كودكي بي نظير و منحصر به فرد است</a:t>
            </a:r>
          </a:p>
          <a:p>
            <a:pPr>
              <a:lnSpc>
                <a:spcPct val="90000"/>
              </a:lnSpc>
            </a:pPr>
            <a:endParaRPr lang="fa-IR" sz="3200" b="1" dirty="0" smtClean="0">
              <a:solidFill>
                <a:schemeClr val="bg1"/>
              </a:solidFill>
              <a:cs typeface="B Zar" pitchFamily="2" charset="-78"/>
            </a:endParaRPr>
          </a:p>
          <a:p>
            <a:pPr>
              <a:lnSpc>
                <a:spcPct val="90000"/>
              </a:lnSpc>
            </a:pPr>
            <a:endParaRPr lang="fa-IR" sz="2000" b="1" dirty="0" smtClean="0">
              <a:solidFill>
                <a:schemeClr val="bg1"/>
              </a:solidFill>
              <a:cs typeface="B Zar" pitchFamily="2" charset="-78"/>
            </a:endParaRPr>
          </a:p>
          <a:p>
            <a:pPr>
              <a:lnSpc>
                <a:spcPct val="90000"/>
              </a:lnSpc>
            </a:pPr>
            <a:r>
              <a:rPr lang="fa-IR" sz="2000" b="1" dirty="0" smtClean="0">
                <a:solidFill>
                  <a:schemeClr val="bg1"/>
                </a:solidFill>
                <a:cs typeface="B Zar" pitchFamily="2" charset="-78"/>
              </a:rPr>
              <a:t>هيچ يك از ما كاملاً شبيه ديگري نيست. </a:t>
            </a:r>
          </a:p>
          <a:p>
            <a:pPr>
              <a:lnSpc>
                <a:spcPct val="90000"/>
              </a:lnSpc>
            </a:pPr>
            <a:r>
              <a:rPr lang="fa-IR" sz="2000" b="1" dirty="0" smtClean="0">
                <a:solidFill>
                  <a:schemeClr val="bg1"/>
                </a:solidFill>
                <a:cs typeface="B Zar" pitchFamily="2" charset="-78"/>
              </a:rPr>
              <a:t>بشر نيز همچون طبيعت متنوع است، هر كدام از ما افكار مخصوص خود را داريم؛ بنابراين هر كودك يك انسان بي همتايي است كه تاكنون مانند او به دنيا نيامده و بعد از اين هم مانند او به دنيا نخواهد آمد.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5257800"/>
          </a:xfrm>
        </p:spPr>
        <p:txBody>
          <a:bodyPr>
            <a:normAutofit/>
          </a:bodyPr>
          <a:lstStyle/>
          <a:p>
            <a:pPr algn="ctr">
              <a:buNone/>
            </a:pPr>
            <a:r>
              <a:rPr lang="fa-IR" sz="2800" b="1" dirty="0" smtClean="0">
                <a:solidFill>
                  <a:schemeClr val="bg1"/>
                </a:solidFill>
                <a:cs typeface="B Zar" pitchFamily="2" charset="-78"/>
              </a:rPr>
              <a:t>اصل دوم </a:t>
            </a:r>
          </a:p>
          <a:p>
            <a:pPr algn="ctr">
              <a:buNone/>
            </a:pPr>
            <a:endParaRPr lang="fa-IR" sz="2800" b="1" dirty="0" smtClean="0">
              <a:solidFill>
                <a:schemeClr val="bg1"/>
              </a:solidFill>
              <a:cs typeface="B Zar" pitchFamily="2" charset="-78"/>
            </a:endParaRPr>
          </a:p>
          <a:p>
            <a:pPr algn="ctr">
              <a:buNone/>
            </a:pPr>
            <a:r>
              <a:rPr lang="fa-IR" sz="3200" b="1" dirty="0" smtClean="0">
                <a:solidFill>
                  <a:schemeClr val="bg1"/>
                </a:solidFill>
                <a:cs typeface="B Zar" pitchFamily="2" charset="-78"/>
              </a:rPr>
              <a:t>منحصر به فرد بودن هر كودك بايد محترم شمرده شود</a:t>
            </a:r>
          </a:p>
          <a:p>
            <a:endParaRPr lang="fa-IR" sz="3500" b="1" dirty="0" smtClean="0">
              <a:solidFill>
                <a:schemeClr val="bg1"/>
              </a:solidFill>
              <a:cs typeface="B Zar" pitchFamily="2" charset="-78"/>
            </a:endParaRPr>
          </a:p>
          <a:p>
            <a:r>
              <a:rPr lang="fa-IR" sz="2000" b="1" dirty="0" smtClean="0">
                <a:solidFill>
                  <a:schemeClr val="bg1"/>
                </a:solidFill>
                <a:cs typeface="B Zar" pitchFamily="2" charset="-78"/>
              </a:rPr>
              <a:t>حتي ژرف ترين افكار ما هم منحصر به فرد است، ما هرگز نمي توانيم يك فرهنگ بسازيم بدون اين كه به طرز فكر هاي گوناگون احترام بگذاريم، يك مهد كودك يا كلاس درس در يك مدرسه هرگز نمي تواند بدون احترام متقابل به افكار يكديگر برقرار باشد.</a:t>
            </a:r>
            <a:endParaRPr lang="en-US" sz="2000" b="1" dirty="0" smtClean="0">
              <a:solidFill>
                <a:schemeClr val="bg1"/>
              </a:solidFill>
              <a:cs typeface="B Zar"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type="title"/>
          </p:nvPr>
        </p:nvSpPr>
        <p:spPr/>
        <p:txBody>
          <a:bodyPr>
            <a:normAutofit fontScale="90000"/>
          </a:bodyPr>
          <a:lstStyle/>
          <a:p>
            <a:pPr algn="ctr">
              <a:buNone/>
            </a:pPr>
            <a:r>
              <a:rPr lang="fa-IR" sz="2800" b="1" dirty="0" smtClean="0">
                <a:solidFill>
                  <a:schemeClr val="bg1"/>
                </a:solidFill>
                <a:cs typeface="B Zar" pitchFamily="2" charset="-78"/>
              </a:rPr>
              <a:t>اصل سوم</a:t>
            </a:r>
            <a:br>
              <a:rPr lang="fa-IR" sz="2800" b="1" dirty="0" smtClean="0">
                <a:solidFill>
                  <a:schemeClr val="bg1"/>
                </a:solidFill>
                <a:cs typeface="B Zar" pitchFamily="2" charset="-78"/>
              </a:rPr>
            </a:br>
            <a:endParaRPr lang="fa-IR" sz="2800" b="1" dirty="0" smtClean="0">
              <a:solidFill>
                <a:schemeClr val="bg1"/>
              </a:solidFill>
              <a:cs typeface="B Zar" pitchFamily="2" charset="-78"/>
            </a:endParaRPr>
          </a:p>
          <a:p>
            <a:pPr algn="ctr">
              <a:buNone/>
            </a:pPr>
            <a:r>
              <a:rPr lang="fa-IR" sz="3100" b="1" dirty="0" smtClean="0">
                <a:solidFill>
                  <a:schemeClr val="bg1"/>
                </a:solidFill>
                <a:cs typeface="B Zar" pitchFamily="2" charset="-78"/>
              </a:rPr>
              <a:t>تربيت و پرورش كودك بايد بر پايه منحصر به فرد بودن او قرار بگيرد</a:t>
            </a:r>
          </a:p>
          <a:p>
            <a:endParaRPr lang="fa-IR" sz="3500" b="1" dirty="0" smtClean="0">
              <a:solidFill>
                <a:schemeClr val="bg1"/>
              </a:solidFill>
              <a:cs typeface="B Zar" pitchFamily="2" charset="-78"/>
            </a:endParaRPr>
          </a:p>
          <a:p>
            <a:endParaRPr lang="fa-IR" sz="3500" b="1" dirty="0" smtClean="0">
              <a:solidFill>
                <a:schemeClr val="bg1"/>
              </a:solidFill>
              <a:cs typeface="B Zar" pitchFamily="2" charset="-78"/>
            </a:endParaRPr>
          </a:p>
          <a:p>
            <a:pPr algn="r"/>
            <a:r>
              <a:rPr lang="fa-IR" sz="2000" b="1" dirty="0" smtClean="0">
                <a:solidFill>
                  <a:schemeClr val="bg1"/>
                </a:solidFill>
                <a:cs typeface="B Zar" pitchFamily="2" charset="-78"/>
              </a:rPr>
              <a:t>اساس تربيت و پرورش حتي براي كودكان خردسال در نظر داشتن منحصر به فرد آنهاست، بدون در نظر گرفتن اين موضوع شما نمي توانيد به طور جامع و كامل به تربيت كودكان بپردازيد. بلكه فقط به آن ها نشان مي دهيد تا مطالب را بدون اين كه درك كنند حفظ نمايند، در اين صورت شگفتي و كنجكاوي در وجود آن ها از بين خواهد رفت.</a:t>
            </a:r>
            <a:endParaRPr lang="en-US" sz="2000" b="1" dirty="0" smtClean="0">
              <a:solidFill>
                <a:schemeClr val="bg1"/>
              </a:solidFill>
              <a:cs typeface="B Zar"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type="title"/>
          </p:nvPr>
        </p:nvSpPr>
        <p:spPr>
          <a:prstGeom prst="rect">
            <a:avLst/>
          </a:prstGeom>
        </p:spPr>
        <p:txBody>
          <a:bodyPr vert="horz" lIns="91440" tIns="45720" rIns="91440" bIns="45720" rtlCol="1">
            <a:normAutofit fontScale="90000"/>
          </a:bodyPr>
          <a:lstStyle>
            <a:lvl1pPr marL="342900" indent="-3429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1pPr>
            <a:lvl2pPr marL="742950" indent="-28575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2pPr>
            <a:lvl3pPr marL="1143000" indent="-2286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3pPr>
            <a:lvl4pPr marL="1600200" indent="-2286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4pPr>
            <a:lvl5pPr marL="2057400" indent="-2286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None/>
            </a:pPr>
            <a:r>
              <a:rPr lang="fa-IR" sz="2800" b="1" dirty="0" smtClean="0">
                <a:solidFill>
                  <a:schemeClr val="bg1"/>
                </a:solidFill>
                <a:cs typeface="B Zar" pitchFamily="2" charset="-78"/>
              </a:rPr>
              <a:t>اصل چهارم</a:t>
            </a:r>
          </a:p>
          <a:p>
            <a:pPr algn="ctr">
              <a:buNone/>
            </a:pPr>
            <a:r>
              <a:rPr lang="fa-IR" sz="3200" b="1" dirty="0" smtClean="0">
                <a:solidFill>
                  <a:schemeClr val="bg1"/>
                </a:solidFill>
                <a:cs typeface="B Zar" pitchFamily="2" charset="-78"/>
              </a:rPr>
              <a:t>معلم بايد گوهر(جوهر وجودي) هر كودكي را بيابد</a:t>
            </a:r>
          </a:p>
          <a:p>
            <a:endParaRPr lang="fa-IR" sz="3500" b="1" dirty="0" smtClean="0">
              <a:solidFill>
                <a:schemeClr val="bg1"/>
              </a:solidFill>
              <a:cs typeface="B Zar" pitchFamily="2" charset="-78"/>
            </a:endParaRPr>
          </a:p>
          <a:p>
            <a:endParaRPr lang="fa-IR" sz="3500" b="1" dirty="0" smtClean="0">
              <a:solidFill>
                <a:schemeClr val="bg1"/>
              </a:solidFill>
              <a:cs typeface="B Zar" pitchFamily="2" charset="-78"/>
            </a:endParaRPr>
          </a:p>
          <a:p>
            <a:pPr>
              <a:buNone/>
            </a:pPr>
            <a:r>
              <a:rPr lang="fa-IR" sz="2000" b="1" dirty="0" smtClean="0">
                <a:solidFill>
                  <a:schemeClr val="bg1"/>
                </a:solidFill>
                <a:cs typeface="B Zar" pitchFamily="2" charset="-78"/>
              </a:rPr>
              <a:t/>
            </a:r>
            <a:br>
              <a:rPr lang="fa-IR" sz="2000" b="1" dirty="0" smtClean="0">
                <a:solidFill>
                  <a:schemeClr val="bg1"/>
                </a:solidFill>
                <a:cs typeface="B Zar" pitchFamily="2" charset="-78"/>
              </a:rPr>
            </a:br>
            <a:r>
              <a:rPr lang="fa-IR" sz="2000" b="1" dirty="0" smtClean="0">
                <a:solidFill>
                  <a:schemeClr val="bg1"/>
                </a:solidFill>
                <a:cs typeface="B Zar" pitchFamily="2" charset="-78"/>
              </a:rPr>
              <a:t>گوهر طلايي ( جوهر وجودي) معنويت نيمه آگاه در وجود هر كودكي است، هر كودكي كه به دنيا مي آيد اين گوهر طلايي را در درون خود دارد، معلم بايد اين گوهر يگانه را صيقل دهد و بيش از پيش متبلور سازد، معلم بايد اين گوهر بي همتا  را از ضمير نيمه آگاه و از ميان ناخودآگاه به سوي ضمير آگاه كودك هدايت نمايد. به اين ترتيب معلم مي توند فضايي در كلاس ايجاد نمايد، كه پيش فرض يك فرهنگ و جامعه آرماني است.</a:t>
            </a:r>
            <a:endParaRPr lang="en-US" sz="2000" b="1" dirty="0" smtClean="0">
              <a:solidFill>
                <a:schemeClr val="bg1"/>
              </a:solidFill>
              <a:cs typeface="B Zar"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nvSpPr>
        <p:spPr>
          <a:xfrm>
            <a:off x="457200" y="800100"/>
            <a:ext cx="8229600" cy="5257800"/>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1pPr>
            <a:lvl2pPr marL="742950" indent="-28575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2pPr>
            <a:lvl3pPr marL="1143000" indent="-2286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3pPr>
            <a:lvl4pPr marL="1600200" indent="-2286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4pPr>
            <a:lvl5pPr marL="2057400" indent="-2286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None/>
            </a:pPr>
            <a:r>
              <a:rPr lang="fa-IR" sz="2800" b="1" dirty="0" smtClean="0">
                <a:solidFill>
                  <a:schemeClr val="bg1"/>
                </a:solidFill>
                <a:cs typeface="B Zar" pitchFamily="2" charset="-78"/>
              </a:rPr>
              <a:t>اصل پنجم</a:t>
            </a:r>
          </a:p>
          <a:p>
            <a:pPr algn="ctr">
              <a:buNone/>
            </a:pPr>
            <a:endParaRPr lang="fa-IR" sz="2800" b="1" dirty="0" smtClean="0">
              <a:solidFill>
                <a:schemeClr val="bg1"/>
              </a:solidFill>
              <a:cs typeface="B Zar" pitchFamily="2" charset="-78"/>
            </a:endParaRPr>
          </a:p>
          <a:p>
            <a:pPr algn="ctr">
              <a:buNone/>
            </a:pPr>
            <a:r>
              <a:rPr lang="fa-IR" sz="3200" b="1" dirty="0" smtClean="0">
                <a:solidFill>
                  <a:schemeClr val="bg1"/>
                </a:solidFill>
                <a:cs typeface="B Zar" pitchFamily="2" charset="-78"/>
              </a:rPr>
              <a:t>گوهر طلايي، در بردارنده درگير كردن كودكان است</a:t>
            </a:r>
          </a:p>
          <a:p>
            <a:endParaRPr lang="fa-IR" sz="3500" b="1" dirty="0" smtClean="0">
              <a:solidFill>
                <a:schemeClr val="bg1"/>
              </a:solidFill>
              <a:cs typeface="B Zar" pitchFamily="2" charset="-78"/>
            </a:endParaRPr>
          </a:p>
          <a:p>
            <a:endParaRPr lang="fa-IR" sz="2000" b="1" dirty="0" smtClean="0">
              <a:solidFill>
                <a:schemeClr val="bg1"/>
              </a:solidFill>
              <a:cs typeface="B Zar" pitchFamily="2" charset="-78"/>
            </a:endParaRPr>
          </a:p>
          <a:p>
            <a:r>
              <a:rPr lang="fa-IR" sz="2000" b="1" dirty="0" smtClean="0">
                <a:solidFill>
                  <a:schemeClr val="bg1"/>
                </a:solidFill>
                <a:cs typeface="B Zar" pitchFamily="2" charset="-78"/>
              </a:rPr>
              <a:t>آموزش مدرن تنها زماني موفقيت آميز خواهد بود كه از ضمير نيمه آگاه كودكان آغاز شود ، در غيراين صورت آموزشي ”بي روح“ و ”بي محتوا“ خواهد بود كه نمي تواند فرهنگي غني را پايه ريزي نمايد.</a:t>
            </a:r>
            <a:endParaRPr lang="en-US" sz="2000" b="1" dirty="0" smtClean="0">
              <a:solidFill>
                <a:schemeClr val="bg1"/>
              </a:solidFill>
              <a:cs typeface="B Zar"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nvSpPr>
        <p:spPr>
          <a:xfrm>
            <a:off x="457200" y="800100"/>
            <a:ext cx="8229600" cy="5257800"/>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1pPr>
            <a:lvl2pPr marL="742950" indent="-28575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2pPr>
            <a:lvl3pPr marL="1143000" indent="-2286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3pPr>
            <a:lvl4pPr marL="1600200" indent="-2286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4pPr>
            <a:lvl5pPr marL="2057400" indent="-2286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None/>
            </a:pPr>
            <a:r>
              <a:rPr lang="fa-IR" sz="2800" b="1" dirty="0" smtClean="0">
                <a:solidFill>
                  <a:schemeClr val="bg1"/>
                </a:solidFill>
                <a:cs typeface="B Zar" pitchFamily="2" charset="-78"/>
              </a:rPr>
              <a:t>اصل ششم</a:t>
            </a:r>
          </a:p>
          <a:p>
            <a:pPr algn="ctr">
              <a:buNone/>
            </a:pPr>
            <a:endParaRPr lang="fa-IR" sz="2800" b="1" dirty="0" smtClean="0">
              <a:solidFill>
                <a:schemeClr val="bg1"/>
              </a:solidFill>
              <a:cs typeface="B Zar" pitchFamily="2" charset="-78"/>
            </a:endParaRPr>
          </a:p>
          <a:p>
            <a:pPr algn="ctr">
              <a:buNone/>
            </a:pPr>
            <a:r>
              <a:rPr lang="fa-IR" sz="2400" b="1" dirty="0" smtClean="0">
                <a:solidFill>
                  <a:schemeClr val="bg1"/>
                </a:solidFill>
                <a:cs typeface="B Zar" pitchFamily="2" charset="-78"/>
              </a:rPr>
              <a:t>معلم يك تسهيل گر براي تحول و تكامل گوهر طلايي (جوهر وجودي) است</a:t>
            </a:r>
          </a:p>
          <a:p>
            <a:endParaRPr lang="fa-IR" sz="3500" b="1" dirty="0" smtClean="0">
              <a:solidFill>
                <a:schemeClr val="bg1"/>
              </a:solidFill>
              <a:cs typeface="B Zar" pitchFamily="2" charset="-78"/>
            </a:endParaRPr>
          </a:p>
          <a:p>
            <a:r>
              <a:rPr lang="fa-IR" sz="2000" b="1" dirty="0" smtClean="0">
                <a:solidFill>
                  <a:schemeClr val="bg1"/>
                </a:solidFill>
                <a:cs typeface="B Zar" pitchFamily="2" charset="-78"/>
              </a:rPr>
              <a:t>در مهد كودك و كودكستان، كودكان مي توانند به طور فطري احساس كنند ضمير نيمه آگاهشان از ميان ناخودآگاه به سوي ضمير آگاه آن ها هدايت مي شود. اين يك احساس عالي و شگفت انگيز است كه هيچ واژه اي ياراي بيان آن را ندارد. اين احساس  شيرين باعث مي شود كودكان جملات مختلفي بگويند مثلاً ”من عاشق معلممان هستم“. يا ”من عاشق اين هستم كه در مهد كودك باشم“. يا ”داستان هايي كه برايمان تعريف مي كنند و نقاشي هايي كه مي كشيم واقعاً جالب هستند“. و ”روياها  و خواب هاي من تغيير كرده است، من آن ها را دوست دارم“.</a:t>
            </a:r>
            <a:endParaRPr lang="en-US" sz="2000" b="1" dirty="0" smtClean="0">
              <a:solidFill>
                <a:schemeClr val="bg1"/>
              </a:solidFill>
              <a:cs typeface="B Zar"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txBox="1">
            <a:spLocks/>
          </p:cNvSpPr>
          <p:nvPr/>
        </p:nvSpPr>
        <p:spPr>
          <a:xfrm>
            <a:off x="914400" y="1066800"/>
            <a:ext cx="7239000" cy="4800600"/>
          </a:xfrm>
          <a:prstGeom prst="rect">
            <a:avLst/>
          </a:prstGeom>
        </p:spPr>
        <p:txBody>
          <a:bodyPr>
            <a:noAutofit/>
          </a:bodyPr>
          <a:lstStyle/>
          <a:p>
            <a:pPr marL="342900" marR="0" lvl="0" indent="-342900" algn="ctr" defTabSz="914400" rtl="1" eaLnBrk="1" fontAlgn="auto" latinLnBrk="0" hangingPunct="1">
              <a:lnSpc>
                <a:spcPct val="100000"/>
              </a:lnSpc>
              <a:spcBef>
                <a:spcPct val="20000"/>
              </a:spcBef>
              <a:spcAft>
                <a:spcPts val="0"/>
              </a:spcAft>
              <a:buClrTx/>
              <a:buSzTx/>
              <a:tabLst/>
              <a:defRPr/>
            </a:pPr>
            <a:endParaRPr kumimoji="0" lang="fa-IR" sz="3500" b="1" i="0" u="none" strike="noStrike" kern="1200" cap="none" spc="0" normalizeH="0" baseline="0" noProof="0" dirty="0">
              <a:ln>
                <a:noFill/>
              </a:ln>
              <a:solidFill>
                <a:schemeClr val="bg1"/>
              </a:solidFill>
              <a:effectLst/>
              <a:uLnTx/>
              <a:uFillTx/>
              <a:cs typeface="B Zar" pitchFamily="2" charset="-78"/>
            </a:endParaRPr>
          </a:p>
        </p:txBody>
      </p:sp>
      <p:sp>
        <p:nvSpPr>
          <p:cNvPr id="3" name="Content Placeholder 2"/>
          <p:cNvSpPr>
            <a:spLocks noGrp="1"/>
          </p:cNvSpPr>
          <p:nvPr/>
        </p:nvSpPr>
        <p:spPr>
          <a:xfrm>
            <a:off x="457200" y="800100"/>
            <a:ext cx="8229600" cy="5257800"/>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1pPr>
            <a:lvl2pPr marL="742950" indent="-28575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2pPr>
            <a:lvl3pPr marL="1143000" indent="-2286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3pPr>
            <a:lvl4pPr marL="1600200" indent="-2286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4pPr>
            <a:lvl5pPr marL="2057400" indent="-228600" algn="r" defTabSz="914400" rtl="1" eaLnBrk="1" latinLnBrk="0" hangingPunct="1">
              <a:spcBef>
                <a:spcPct val="20000"/>
              </a:spcBef>
              <a:buFont typeface="Arial" pitchFamily="34" charset="0"/>
              <a:buChar char="»"/>
              <a:defRPr sz="2500" kern="1200">
                <a:solidFill>
                  <a:schemeClr val="tx1"/>
                </a:solidFill>
                <a:latin typeface="+mn-lt"/>
                <a:ea typeface="+mn-ea"/>
                <a:cs typeface="B Lotus" pitchFamily="2" charset="-78"/>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None/>
            </a:pPr>
            <a:r>
              <a:rPr lang="fa-IR" sz="2400" b="1" dirty="0" smtClean="0">
                <a:solidFill>
                  <a:schemeClr val="bg1"/>
                </a:solidFill>
                <a:cs typeface="B Zar" pitchFamily="2" charset="-78"/>
              </a:rPr>
              <a:t>اصل هفتم</a:t>
            </a:r>
          </a:p>
          <a:p>
            <a:pPr algn="ctr">
              <a:buNone/>
            </a:pPr>
            <a:r>
              <a:rPr lang="fa-IR" sz="2400" b="1" dirty="0" smtClean="0">
                <a:solidFill>
                  <a:schemeClr val="bg1"/>
                </a:solidFill>
                <a:cs typeface="B Zar" pitchFamily="2" charset="-78"/>
              </a:rPr>
              <a:t>در روش فلسفه براي كودكان، معلم شخصي نيست كه همه چيز را مي داند، بلكه او فردي است كه حكمت و معرفت را به كودكان تعليم مي دهد</a:t>
            </a:r>
          </a:p>
          <a:p>
            <a:endParaRPr lang="fa-IR" sz="3500" b="1" dirty="0" smtClean="0">
              <a:solidFill>
                <a:schemeClr val="bg1"/>
              </a:solidFill>
              <a:cs typeface="B Zar" pitchFamily="2" charset="-78"/>
            </a:endParaRPr>
          </a:p>
          <a:p>
            <a:r>
              <a:rPr lang="fa-IR" sz="2000" b="1" dirty="0" smtClean="0">
                <a:solidFill>
                  <a:schemeClr val="bg1"/>
                </a:solidFill>
                <a:cs typeface="B Zar" pitchFamily="2" charset="-78"/>
              </a:rPr>
              <a:t>اگر روش فلسفه براي كودكان درست اجرا شود كار با ارزشي بوده و تا ابد در ذهن كودكان باقي خواهد ماند و آن ها هرگز شما را فراموش نخواهند كرد.</a:t>
            </a:r>
            <a:endParaRPr lang="en-US" sz="2000" b="1" dirty="0" smtClean="0">
              <a:solidFill>
                <a:schemeClr val="bg1"/>
              </a:solidFill>
              <a:cs typeface="B Zar"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9638"/>
            <a:ext cx="8229600" cy="2620962"/>
          </a:xfrm>
        </p:spPr>
        <p:txBody>
          <a:bodyPr/>
          <a:lstStyle/>
          <a:p>
            <a:r>
              <a:rPr lang="fa-IR" dirty="0" smtClean="0">
                <a:solidFill>
                  <a:srgbClr val="FFFF00"/>
                </a:solidFill>
                <a:cs typeface="B Titr" pitchFamily="2" charset="-78"/>
              </a:rPr>
              <a:t>زندگی ارزیابی نشده ارزش زیستن ندارد</a:t>
            </a:r>
            <a:br>
              <a:rPr lang="fa-IR" dirty="0" smtClean="0">
                <a:solidFill>
                  <a:srgbClr val="FFFF00"/>
                </a:solidFill>
                <a:cs typeface="B Titr" pitchFamily="2" charset="-78"/>
              </a:rPr>
            </a:br>
            <a:r>
              <a:rPr lang="fa-IR" dirty="0" smtClean="0">
                <a:solidFill>
                  <a:srgbClr val="FFFF00"/>
                </a:solidFill>
                <a:cs typeface="B Titr" pitchFamily="2" charset="-78"/>
              </a:rPr>
              <a:t/>
            </a:r>
            <a:br>
              <a:rPr lang="fa-IR" dirty="0" smtClean="0">
                <a:solidFill>
                  <a:srgbClr val="FFFF00"/>
                </a:solidFill>
                <a:cs typeface="B Titr" pitchFamily="2" charset="-78"/>
              </a:rPr>
            </a:br>
            <a:r>
              <a:rPr lang="fa-IR" dirty="0" smtClean="0">
                <a:solidFill>
                  <a:srgbClr val="FFFF00"/>
                </a:solidFill>
                <a:cs typeface="B Titr" pitchFamily="2" charset="-78"/>
              </a:rPr>
              <a:t>سقراط</a:t>
            </a:r>
            <a:endParaRPr lang="fa-IR" dirty="0">
              <a:solidFill>
                <a:srgbClr val="FFFF00"/>
              </a:solidFill>
              <a:cs typeface="B Titr"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369</TotalTime>
  <Words>398</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اصل سوم  تربيت و پرورش كودك بايد بر پايه منحصر به فرد بودن او قرار بگيرد   اساس تربيت و پرورش حتي براي كودكان خردسال در نظر داشتن منحصر به فرد آنهاست، بدون در نظر گرفتن اين موضوع شما نمي توانيد به طور جامع و كامل به تربيت كودكان بپردازيد. بلكه فقط به آن ها نشان مي دهيد تا مطالب را بدون اين كه درك كنند حفظ نمايند، در اين صورت شگفتي و كنجكاوي در وجود آن ها از بين خواهد رفت.</vt:lpstr>
      <vt:lpstr>اصل چهارم معلم بايد گوهر(جوهر وجودي) هر كودكي را بيابد    گوهر طلايي ( جوهر وجودي) معنويت نيمه آگاه در وجود هر كودكي است، هر كودكي كه به دنيا مي آيد اين گوهر طلايي را در درون خود دارد، معلم بايد اين گوهر يگانه را صيقل دهد و بيش از پيش متبلور سازد، معلم بايد اين گوهر بي همتا  را از ضمير نيمه آگاه و از ميان ناخودآگاه به سوي ضمير آگاه كودك هدايت نمايد. به اين ترتيب معلم مي توند فضايي در كلاس ايجاد نمايد، كه پيش فرض يك فرهنگ و جامعه آرماني است.</vt:lpstr>
      <vt:lpstr>Slide 6</vt:lpstr>
      <vt:lpstr>Slide 7</vt:lpstr>
      <vt:lpstr>Slide 8</vt:lpstr>
      <vt:lpstr>زندگی ارزیابی نشده ارزش زیستن ندارد  سقراط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MSI</dc:creator>
  <cp:lastModifiedBy>Pnb</cp:lastModifiedBy>
  <cp:revision>44</cp:revision>
  <dcterms:created xsi:type="dcterms:W3CDTF">2014-01-08T15:26:59Z</dcterms:created>
  <dcterms:modified xsi:type="dcterms:W3CDTF">2015-01-19T10:12:53Z</dcterms:modified>
</cp:coreProperties>
</file>